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62" r:id="rId2"/>
  </p:sldMasterIdLst>
  <p:notesMasterIdLst>
    <p:notesMasterId r:id="rId18"/>
  </p:notesMasterIdLst>
  <p:handoutMasterIdLst>
    <p:handoutMasterId r:id="rId19"/>
  </p:handoutMasterIdLst>
  <p:sldIdLst>
    <p:sldId id="508" r:id="rId3"/>
    <p:sldId id="510" r:id="rId4"/>
    <p:sldId id="542" r:id="rId5"/>
    <p:sldId id="543" r:id="rId6"/>
    <p:sldId id="523" r:id="rId7"/>
    <p:sldId id="518" r:id="rId8"/>
    <p:sldId id="544" r:id="rId9"/>
    <p:sldId id="545" r:id="rId10"/>
    <p:sldId id="520" r:id="rId11"/>
    <p:sldId id="540" r:id="rId12"/>
    <p:sldId id="507" r:id="rId13"/>
    <p:sldId id="546" r:id="rId14"/>
    <p:sldId id="547" r:id="rId15"/>
    <p:sldId id="501" r:id="rId16"/>
    <p:sldId id="548" r:id="rId17"/>
  </p:sldIdLst>
  <p:sldSz cx="9144000" cy="5143500" type="screen16x9"/>
  <p:notesSz cx="6858000" cy="9144000"/>
  <p:embeddedFontLst>
    <p:embeddedFont>
      <p:font typeface="楷体_GB2312" panose="02010600030101010101" charset="-122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mbria Math" panose="02040503050406030204" pitchFamily="18" charset="0"/>
      <p:regular r:id="rId25"/>
    </p:embeddedFont>
    <p:embeddedFont>
      <p:font typeface="黑体" panose="02010609060101010101" pitchFamily="49" charset="-122"/>
      <p:regular r:id="rId26"/>
    </p:embeddedFont>
    <p:embeddedFont>
      <p:font typeface="楷体" panose="02010609060101010101" pitchFamily="49" charset="-122"/>
      <p:regular r:id="rId27"/>
    </p:embeddedFont>
    <p:embeddedFont>
      <p:font typeface="新宋体" panose="02010609030101010101" pitchFamily="49" charset="-122"/>
      <p:regular r:id="rId28"/>
    </p:embeddedFont>
    <p:embeddedFont>
      <p:font typeface="幼圆" panose="02010509060101010101" pitchFamily="49" charset="-122"/>
      <p:regular r:id="rId29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1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65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3CC33"/>
    <a:srgbClr val="CC9900"/>
    <a:srgbClr val="FF9933"/>
    <a:srgbClr val="AFF22A"/>
    <a:srgbClr val="FFFFFF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 varScale="1">
        <p:scale>
          <a:sx n="119" d="100"/>
          <a:sy n="119" d="100"/>
        </p:scale>
        <p:origin x="132" y="84"/>
      </p:cViewPr>
      <p:guideLst>
        <p:guide orient="horz" pos="2159"/>
        <p:guide orient="horz" pos="1611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36" y="-90"/>
      </p:cViewPr>
      <p:guideLst>
        <p:guide orient="horz" pos="2865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C28F3-C0B1-45CD-8562-482942A8A8F1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ACA6B-6189-4CA6-990A-2B8368D26A2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580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007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592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40974"/>
            <a:ext cx="9144000" cy="40252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aseline="0" dirty="0">
                <a:latin typeface="黑体" panose="02010609060101010101" pitchFamily="49" charset="-122"/>
                <a:ea typeface="黑体" panose="02010609060101010101" pitchFamily="49" charset="-122"/>
              </a:rPr>
              <a:t>练习一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2231D57-32B3-43BC-BC62-007AF5D7897B}"/>
              </a:ext>
            </a:extLst>
          </p:cNvPr>
          <p:cNvGrpSpPr/>
          <p:nvPr userDrawn="1"/>
        </p:nvGrpSpPr>
        <p:grpSpPr>
          <a:xfrm>
            <a:off x="8028384" y="4740975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59F69960-71F4-44C4-A217-C384C7F38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46F0892C-0C89-4B32-907C-797A4FF54F39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40974"/>
            <a:ext cx="9144000" cy="40252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053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emf"/><Relationship Id="rId7" Type="http://schemas.openxmlformats.org/officeDocument/2006/relationships/slide" Target="slide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Relationship Id="rId9" Type="http://schemas.openxmlformats.org/officeDocument/2006/relationships/image" Target="../media/image8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18" Type="http://schemas.openxmlformats.org/officeDocument/2006/relationships/image" Target="../media/image7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64.png"/><Relationship Id="rId17" Type="http://schemas.openxmlformats.org/officeDocument/2006/relationships/image" Target="../media/image69.png"/><Relationship Id="rId2" Type="http://schemas.openxmlformats.org/officeDocument/2006/relationships/image" Target="../media/image54.png"/><Relationship Id="rId16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5" Type="http://schemas.openxmlformats.org/officeDocument/2006/relationships/image" Target="../media/image6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microsoft.com/office/2007/relationships/hdphoto" Target="../media/hdphoto3.wdp"/><Relationship Id="rId3" Type="http://schemas.microsoft.com/office/2007/relationships/hdphoto" Target="../media/hdphoto2.wdp"/><Relationship Id="rId7" Type="http://schemas.openxmlformats.org/officeDocument/2006/relationships/image" Target="../media/image83.png"/><Relationship Id="rId12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81.pn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单圆角矩形 19"/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2" name="矩形 21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5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四年级  下册</a:t>
                </a:r>
              </a:p>
            </p:txBody>
          </p:sp>
          <p:cxnSp>
            <p:nvCxnSpPr>
              <p:cNvPr id="26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矩形 26"/>
          <p:cNvSpPr/>
          <p:nvPr/>
        </p:nvSpPr>
        <p:spPr>
          <a:xfrm>
            <a:off x="3123119" y="1435155"/>
            <a:ext cx="2687275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练习一</a:t>
            </a:r>
          </a:p>
        </p:txBody>
      </p:sp>
      <p:pic>
        <p:nvPicPr>
          <p:cNvPr id="28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" name="组合 29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32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 panose="02010600030101010101" pitchFamily="2" charset="-122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33" name="单圆角矩形 32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5" name="单圆角矩形 34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8" name="单圆角矩形 37"/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9" name="圆角矩形 38">
            <a:hlinkClick r:id="rId5" action="ppaction://hlinksldjump"/>
          </p:cNvPr>
          <p:cNvSpPr/>
          <p:nvPr/>
        </p:nvSpPr>
        <p:spPr>
          <a:xfrm>
            <a:off x="22681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复习旧知</a:t>
            </a:r>
          </a:p>
        </p:txBody>
      </p:sp>
      <p:sp>
        <p:nvSpPr>
          <p:cNvPr id="40" name="圆角矩形 39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课堂小结</a:t>
            </a:r>
          </a:p>
        </p:txBody>
      </p:sp>
      <p:sp>
        <p:nvSpPr>
          <p:cNvPr id="41" name="圆角矩形 40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课后作业</a:t>
            </a:r>
          </a:p>
        </p:txBody>
      </p:sp>
      <p:sp>
        <p:nvSpPr>
          <p:cNvPr id="42" name="圆角矩形 41">
            <a:hlinkClick r:id="rId8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巩固练习</a:t>
            </a:r>
          </a:p>
        </p:txBody>
      </p:sp>
      <p:sp>
        <p:nvSpPr>
          <p:cNvPr id="43" name="矩形 42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分数加减法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362" y="3137841"/>
            <a:ext cx="109556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矩形标注 12"/>
          <p:cNvSpPr/>
          <p:nvPr/>
        </p:nvSpPr>
        <p:spPr>
          <a:xfrm>
            <a:off x="1016071" y="2427733"/>
            <a:ext cx="6377411" cy="1272337"/>
          </a:xfrm>
          <a:prstGeom prst="wedgeRectCallout">
            <a:avLst>
              <a:gd name="adj1" fmla="val 38244"/>
              <a:gd name="adj2" fmla="val 8105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404522" y="314951"/>
                <a:ext cx="8440667" cy="11455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6.</a:t>
                </a:r>
                <a:r>
                  <a:rPr lang="zh-CN" altLang="zh-CN" sz="2800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先算一算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再想一想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你发现了什么规律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?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不用计算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你能直接得出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的结果吗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?</a:t>
                </a:r>
                <a:endPara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522" y="314951"/>
                <a:ext cx="8440667" cy="1145570"/>
              </a:xfrm>
              <a:prstGeom prst="rect">
                <a:avLst/>
              </a:prstGeom>
              <a:blipFill rotWithShape="1">
                <a:blip r:embed="rId3"/>
                <a:stretch>
                  <a:fillRect l="-1444" t="-5319" r="-1083" b="-31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611560" y="1808607"/>
                <a:ext cx="7416824" cy="2718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lnSpc>
                    <a:spcPts val="142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　　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　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　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00"/>
                  </a:solidFill>
                  <a:effectLst/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05" y="1521460"/>
                <a:ext cx="7416800" cy="619125"/>
              </a:xfrm>
              <a:prstGeom prst="rect">
                <a:avLst/>
              </a:prstGeom>
              <a:blipFill rotWithShape="1">
                <a:blip r:embed="rId4"/>
                <a:stretch>
                  <a:fillRect t="-120455" b="-5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1425940" y="1563638"/>
                <a:ext cx="1007139" cy="6258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5940" y="1563638"/>
                <a:ext cx="1007139" cy="625812"/>
              </a:xfrm>
              <a:prstGeom prst="rect">
                <a:avLst/>
              </a:prstGeom>
              <a:blipFill rotWithShape="1">
                <a:blip r:embed="rId5"/>
                <a:stretch>
                  <a:fillRect l="-9697" b="-98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3492853" y="1515620"/>
                <a:ext cx="1007139" cy="6240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2853" y="1515620"/>
                <a:ext cx="1007139" cy="624082"/>
              </a:xfrm>
              <a:prstGeom prst="rect">
                <a:avLst/>
              </a:prstGeom>
              <a:blipFill rotWithShape="1">
                <a:blip r:embed="rId6"/>
                <a:stretch>
                  <a:fillRect l="-9697" b="-98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5437069" y="1513890"/>
                <a:ext cx="1007139" cy="6258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7069" y="1513890"/>
                <a:ext cx="1007139" cy="625812"/>
              </a:xfrm>
              <a:prstGeom prst="rect">
                <a:avLst/>
              </a:prstGeom>
              <a:blipFill rotWithShape="1">
                <a:blip r:embed="rId7"/>
                <a:stretch>
                  <a:fillRect l="-9697" b="-8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7380312" y="1513890"/>
                <a:ext cx="1007139" cy="6258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𝟑𝟎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312" y="1513890"/>
                <a:ext cx="1007139" cy="625812"/>
              </a:xfrm>
              <a:prstGeom prst="rect">
                <a:avLst/>
              </a:prstGeom>
              <a:blipFill rotWithShape="1">
                <a:blip r:embed="rId8"/>
                <a:stretch>
                  <a:fillRect l="-9697" b="-8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1016071" y="2499742"/>
            <a:ext cx="65802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从上面的计算中可以发现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被减数和减数的分子都是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分母是两个相邻的自然数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(0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除外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),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其差的分子是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分母是这两个相邻的自然数的乘积。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矩形 13"/>
              <p:cNvSpPr/>
              <p:nvPr/>
            </p:nvSpPr>
            <p:spPr>
              <a:xfrm>
                <a:off x="755576" y="3723878"/>
                <a:ext cx="4014240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根据上</a:t>
                </a:r>
                <a:r>
                  <a:rPr lang="zh-CN" altLang="en-US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面</a:t>
                </a:r>
                <a:r>
                  <a:rPr lang="zh-CN" altLang="zh-CN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的规律</a:t>
                </a:r>
                <a:r>
                  <a:rPr lang="en-US" altLang="zh-CN" sz="2400" b="1" dirty="0">
                    <a:solidFill>
                      <a:schemeClr val="tx1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𝟗𝟎</m:t>
                        </m:r>
                      </m:den>
                    </m:f>
                  </m:oMath>
                </a14:m>
                <a:r>
                  <a:rPr lang="zh-CN" altLang="en-US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</a:p>
            </p:txBody>
          </p:sp>
        </mc:Choice>
        <mc:Fallback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723878"/>
                <a:ext cx="4014240" cy="714683"/>
              </a:xfrm>
              <a:prstGeom prst="rect">
                <a:avLst/>
              </a:prstGeom>
              <a:blipFill>
                <a:blip r:embed="rId9"/>
                <a:stretch>
                  <a:fillRect l="-2432" r="-2280"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  <p:bldP spid="10" grpId="0"/>
      <p:bldP spid="11" grpId="0"/>
      <p:bldP spid="12" grpId="0"/>
      <p:bldP spid="8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042998" y="2052012"/>
            <a:ext cx="6913378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异分母分数加减法的计算方法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</a:p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先通分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把异分母分数化成分母相同的分数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再按照同分母分数相加减的方法进行计算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结果能约分的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要约成最简分数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71600" y="1909157"/>
            <a:ext cx="6984776" cy="22467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分数加减混合运算的计算方法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分数加减混合运算的运算顺序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与整数  加减混合运算的运算顺序相同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(2)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整数加减法的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运算律和性质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对分数加减法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同样适用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F376D2C-3CE7-481B-804E-F8DB4DB6D2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9" name="文本框 14">
            <a:extLst>
              <a:ext uri="{FF2B5EF4-FFF2-40B4-BE49-F238E27FC236}">
                <a16:creationId xmlns:a16="http://schemas.microsoft.com/office/drawing/2014/main" id="{FD04241F-4EA8-446E-B13F-97FF56E4D004}"/>
              </a:ext>
            </a:extLst>
          </p:cNvPr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76419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59537" y="1758057"/>
            <a:ext cx="6984776" cy="267765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分数与小数互化的方法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分数化成小数的方法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运用分数与除法的关系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分子除以分母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）小数化成分数的方法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先把小数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改写成分母是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10,100,1000,…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的分数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再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约成最简分数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313F187-ACCB-4B90-9BCC-6BB18F742D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9" name="文本框 14">
            <a:extLst>
              <a:ext uri="{FF2B5EF4-FFF2-40B4-BE49-F238E27FC236}">
                <a16:creationId xmlns:a16="http://schemas.microsoft.com/office/drawing/2014/main" id="{0B8D7A1B-6B3E-4052-9430-51C94E0ED499}"/>
              </a:ext>
            </a:extLst>
          </p:cNvPr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0BA4540-B9BC-4308-82F4-207815E01F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9A426444-DB6B-40AD-9A6F-52DD02487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428684" y="1034106"/>
            <a:ext cx="3240360" cy="57888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异分母分数加减法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5648" y1="36364" x2="29683" y2="43687"/>
                        <a14:foregroundMark x1="49856" y1="35606" x2="48127" y2="44444"/>
                        <a14:foregroundMark x1="28818" y1="94697" x2="41787" y2="91667"/>
                        <a14:foregroundMark x1="52738" y1="92172" x2="61960" y2="95455"/>
                        <a14:foregroundMark x1="63977" y1="91667" x2="67723" y2="96212"/>
                        <a14:foregroundMark x1="68012" y1="93182" x2="71758" y2="94697"/>
                        <a14:foregroundMark x1="45245" y1="92929" x2="51009" y2="96717"/>
                        <a14:foregroundMark x1="45245" y1="91414" x2="37464" y2="96717"/>
                        <a14:foregroundMark x1="63689" y1="92172" x2="61095" y2="90909"/>
                        <a14:foregroundMark x1="60519" y1="90152" x2="58213" y2="90152"/>
                        <a14:foregroundMark x1="45821" y1="35606" x2="51873" y2="41919"/>
                        <a14:foregroundMark x1="44380" y1="40152" x2="45533" y2="43687"/>
                        <a14:foregroundMark x1="25360" y1="43434" x2="32277" y2="4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743" y="3394872"/>
            <a:ext cx="1097428" cy="1252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组合 4"/>
          <p:cNvGrpSpPr/>
          <p:nvPr/>
        </p:nvGrpSpPr>
        <p:grpSpPr bwMode="auto">
          <a:xfrm>
            <a:off x="755576" y="2571750"/>
            <a:ext cx="4752528" cy="1944217"/>
            <a:chOff x="2824789" y="1091504"/>
            <a:chExt cx="2506939" cy="1249006"/>
          </a:xfrm>
          <a:noFill/>
        </p:grpSpPr>
        <p:sp>
          <p:nvSpPr>
            <p:cNvPr id="21" name="云形标注 82"/>
            <p:cNvSpPr>
              <a:spLocks noChangeArrowheads="1"/>
            </p:cNvSpPr>
            <p:nvPr/>
          </p:nvSpPr>
          <p:spPr bwMode="auto">
            <a:xfrm>
              <a:off x="2824789" y="1091504"/>
              <a:ext cx="2506939" cy="1249006"/>
            </a:xfrm>
            <a:prstGeom prst="cloudCallout">
              <a:avLst>
                <a:gd name="adj1" fmla="val 74739"/>
                <a:gd name="adj2" fmla="val 22134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矩形 4"/>
            <p:cNvSpPr>
              <a:spLocks noChangeArrowheads="1"/>
            </p:cNvSpPr>
            <p:nvPr/>
          </p:nvSpPr>
          <p:spPr bwMode="auto">
            <a:xfrm>
              <a:off x="2882672" y="1264432"/>
              <a:ext cx="2449056" cy="85020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异分母分数加减法的计算方法</a:t>
              </a: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先通分</a:t>
              </a: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把异分母分数化成分母相同的分数</a:t>
              </a: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再按照同分母分数相加减的方法进行计算</a:t>
              </a: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结果能约分的要约成最简分数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矩形 30"/>
              <p:cNvSpPr/>
              <p:nvPr/>
            </p:nvSpPr>
            <p:spPr>
              <a:xfrm>
                <a:off x="89717" y="1707654"/>
                <a:ext cx="2178027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1" name="矩形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17" y="1707654"/>
                <a:ext cx="2178027" cy="67056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矩形 31"/>
              <p:cNvSpPr/>
              <p:nvPr/>
            </p:nvSpPr>
            <p:spPr>
              <a:xfrm>
                <a:off x="516796" y="1667069"/>
                <a:ext cx="3106012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796" y="1667069"/>
                <a:ext cx="3106012" cy="7861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矩形 32"/>
              <p:cNvSpPr/>
              <p:nvPr/>
            </p:nvSpPr>
            <p:spPr>
              <a:xfrm>
                <a:off x="2123727" y="1635646"/>
                <a:ext cx="175430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矩形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7" y="1635646"/>
                <a:ext cx="1754306" cy="7861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矩形 47"/>
              <p:cNvSpPr/>
              <p:nvPr/>
            </p:nvSpPr>
            <p:spPr>
              <a:xfrm>
                <a:off x="3686396" y="1692748"/>
                <a:ext cx="2178027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𝟏𝟎</m:t>
                          </m:r>
                        </m:den>
                      </m:f>
                      <m:r>
                        <a:rPr lang="en-US" altLang="zh-CN" sz="2400" b="1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8" name="矩形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6396" y="1692748"/>
                <a:ext cx="2178027" cy="67056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矩形 48"/>
              <p:cNvSpPr/>
              <p:nvPr/>
            </p:nvSpPr>
            <p:spPr>
              <a:xfrm>
                <a:off x="4235004" y="1644083"/>
                <a:ext cx="3106012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    </m:t>
                      </m:r>
                      <m:r>
                        <a:rPr lang="en-US" altLang="zh-CN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70</m:t>
                          </m:r>
                        </m:den>
                      </m:f>
                      <m:r>
                        <a:rPr lang="en-US" altLang="zh-CN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70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9" name="矩形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5004" y="1644083"/>
                <a:ext cx="3106012" cy="7861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矩形 49"/>
              <p:cNvSpPr/>
              <p:nvPr/>
            </p:nvSpPr>
            <p:spPr>
              <a:xfrm>
                <a:off x="6274078" y="1670465"/>
                <a:ext cx="1754306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70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0" name="矩形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4078" y="1670465"/>
                <a:ext cx="1754306" cy="7861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18" name="图片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复习旧知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9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539552" y="408692"/>
            <a:ext cx="3240360" cy="57888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分数加减混合运算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007166" y="1064210"/>
                <a:ext cx="1638011" cy="8610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  <m:r>
                      <m:rPr>
                        <m:nor/>
                      </m:rPr>
                      <a:rPr lang="en-US" altLang="zh-CN" sz="2400" b="1" i="1">
                        <a:solidFill>
                          <a:schemeClr val="tx1"/>
                        </a:solidFill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CN" sz="2400" b="1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zh-CN" altLang="zh-CN" sz="2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chemeClr val="tx1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166" y="1064210"/>
                <a:ext cx="1638011" cy="861070"/>
              </a:xfrm>
              <a:prstGeom prst="rect">
                <a:avLst/>
              </a:prstGeom>
              <a:blipFill>
                <a:blip r:embed="rId2"/>
                <a:stretch>
                  <a:fillRect b="-28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806829" y="1756825"/>
                <a:ext cx="2759212" cy="9604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𝟒𝟎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1" i="1">
                        <a:solidFill>
                          <a:srgbClr val="FF0000"/>
                        </a:solidFill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 </a:t>
                </a:r>
                <a:endParaRPr lang="zh-CN" altLang="zh-CN" sz="2800" b="1" dirty="0">
                  <a:solidFill>
                    <a:srgbClr val="FF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829" y="1756825"/>
                <a:ext cx="2759212" cy="960437"/>
              </a:xfrm>
              <a:prstGeom prst="rect">
                <a:avLst/>
              </a:prstGeom>
              <a:blipFill>
                <a:blip r:embed="rId3"/>
                <a:stretch>
                  <a:fillRect l="-4415" b="-37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816331" y="2767907"/>
                <a:ext cx="1925079" cy="7173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𝟒𝟎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331" y="2767907"/>
                <a:ext cx="1925079" cy="717351"/>
              </a:xfrm>
              <a:prstGeom prst="rect">
                <a:avLst/>
              </a:prstGeom>
              <a:blipFill>
                <a:blip r:embed="rId4"/>
                <a:stretch>
                  <a:fillRect l="-6646" b="-50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819654" y="3510583"/>
                <a:ext cx="882388" cy="7173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𝟒𝟑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𝟒𝟎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654" y="3510583"/>
                <a:ext cx="882388" cy="717351"/>
              </a:xfrm>
              <a:prstGeom prst="rect">
                <a:avLst/>
              </a:prstGeom>
              <a:blipFill>
                <a:blip r:embed="rId5"/>
                <a:stretch>
                  <a:fillRect l="-13793" b="-50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2807399" y="1203598"/>
                <a:ext cx="2267795" cy="6258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1800" b="1" dirty="0">
                    <a:solidFill>
                      <a:schemeClr val="tx1"/>
                    </a:solidFill>
                    <a:latin typeface="+mn-ea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1800" b="1" dirty="0">
                    <a:solidFill>
                      <a:schemeClr val="tx1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latin typeface="+mn-e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 i="1">
                        <a:solidFill>
                          <a:schemeClr val="tx1"/>
                        </a:solidFill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CN" sz="2400" b="1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1800" b="1" dirty="0">
                    <a:solidFill>
                      <a:schemeClr val="tx1"/>
                    </a:solidFill>
                    <a:effectLst/>
                    <a:latin typeface="+mn-ea"/>
                    <a:cs typeface="Times New Roman" panose="02020603050405020304" pitchFamily="18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7399" y="1203598"/>
                <a:ext cx="2267795" cy="6258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2880583" y="1934863"/>
                <a:ext cx="2411497" cy="11680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FF0000"/>
                            </a:solidFill>
                            <a:latin typeface="+mn-ea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zh-CN" sz="2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sz="2800" b="1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𝟏𝟎</m:t>
                            </m:r>
                          </m:den>
                        </m:f>
                      </m:e>
                    </m:d>
                  </m:oMath>
                </a14:m>
                <a:b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</a:br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 </a:t>
                </a:r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583" y="1934863"/>
                <a:ext cx="2411497" cy="1168077"/>
              </a:xfrm>
              <a:prstGeom prst="rect">
                <a:avLst/>
              </a:prstGeom>
              <a:blipFill>
                <a:blip r:embed="rId7"/>
                <a:stretch>
                  <a:fillRect l="-53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/>
              <p:cNvSpPr/>
              <p:nvPr/>
            </p:nvSpPr>
            <p:spPr>
              <a:xfrm>
                <a:off x="2880583" y="2736490"/>
                <a:ext cx="2411497" cy="11498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b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</a:br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583" y="2736490"/>
                <a:ext cx="2411497" cy="1149847"/>
              </a:xfrm>
              <a:prstGeom prst="rect">
                <a:avLst/>
              </a:prstGeom>
              <a:blipFill>
                <a:blip r:embed="rId8"/>
                <a:stretch>
                  <a:fillRect l="-53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/>
              <p:cNvSpPr/>
              <p:nvPr/>
            </p:nvSpPr>
            <p:spPr>
              <a:xfrm>
                <a:off x="2736566" y="3494696"/>
                <a:ext cx="2411497" cy="11562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𝟒𝟎</m:t>
                        </m:r>
                      </m:den>
                    </m:f>
                  </m:oMath>
                </a14:m>
                <a:b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</a:br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566" y="3494696"/>
                <a:ext cx="2411497" cy="115621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/>
              <p:cNvSpPr/>
              <p:nvPr/>
            </p:nvSpPr>
            <p:spPr>
              <a:xfrm>
                <a:off x="2736567" y="4230663"/>
                <a:ext cx="1316568" cy="7173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𝟒𝟑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𝟒𝟎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567" y="4230663"/>
                <a:ext cx="1316568" cy="717351"/>
              </a:xfrm>
              <a:prstGeom prst="rect">
                <a:avLst/>
              </a:prstGeom>
              <a:blipFill>
                <a:blip r:embed="rId10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矩形 4">
            <a:extLst>
              <a:ext uri="{FF2B5EF4-FFF2-40B4-BE49-F238E27FC236}">
                <a16:creationId xmlns:a16="http://schemas.microsoft.com/office/drawing/2014/main" id="{EF51954A-874B-4B3F-B47A-8539D650E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063" y="1925280"/>
            <a:ext cx="3384376" cy="172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1.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分数加减混合运算的运算顺序与整数加减混合运算的运算顺序相同。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整数加减法的运算律和性质对分数加减法同样适用。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539552" y="411510"/>
            <a:ext cx="3240360" cy="57888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分数与小数的互化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5648" y1="36364" x2="29683" y2="43687"/>
                        <a14:foregroundMark x1="49856" y1="35606" x2="48127" y2="44444"/>
                        <a14:foregroundMark x1="28818" y1="94697" x2="41787" y2="91667"/>
                        <a14:foregroundMark x1="52738" y1="92172" x2="61960" y2="95455"/>
                        <a14:foregroundMark x1="63977" y1="91667" x2="67723" y2="96212"/>
                        <a14:foregroundMark x1="68012" y1="93182" x2="71758" y2="94697"/>
                        <a14:foregroundMark x1="45245" y1="92929" x2="51009" y2="96717"/>
                        <a14:foregroundMark x1="45245" y1="91414" x2="37464" y2="96717"/>
                        <a14:foregroundMark x1="63689" y1="92172" x2="61095" y2="90909"/>
                        <a14:foregroundMark x1="60519" y1="90152" x2="58213" y2="90152"/>
                        <a14:foregroundMark x1="45821" y1="35606" x2="51873" y2="41919"/>
                        <a14:foregroundMark x1="44380" y1="40152" x2="45533" y2="43687"/>
                        <a14:foregroundMark x1="25360" y1="43434" x2="32277" y2="41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037" y="3483397"/>
            <a:ext cx="1097428" cy="1252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组合 4"/>
          <p:cNvGrpSpPr/>
          <p:nvPr/>
        </p:nvGrpSpPr>
        <p:grpSpPr bwMode="auto">
          <a:xfrm>
            <a:off x="3530315" y="1506844"/>
            <a:ext cx="5040560" cy="1944218"/>
            <a:chOff x="2824789" y="1091504"/>
            <a:chExt cx="2506939" cy="1249006"/>
          </a:xfrm>
          <a:noFill/>
        </p:grpSpPr>
        <p:sp>
          <p:nvSpPr>
            <p:cNvPr id="21" name="云形标注 82"/>
            <p:cNvSpPr>
              <a:spLocks noChangeArrowheads="1"/>
            </p:cNvSpPr>
            <p:nvPr/>
          </p:nvSpPr>
          <p:spPr bwMode="auto">
            <a:xfrm>
              <a:off x="2824789" y="1091504"/>
              <a:ext cx="2506939" cy="1249006"/>
            </a:xfrm>
            <a:prstGeom prst="cloudCallout">
              <a:avLst>
                <a:gd name="adj1" fmla="val 22896"/>
                <a:gd name="adj2" fmla="val 68762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矩形 4"/>
            <p:cNvSpPr>
              <a:spLocks noChangeArrowheads="1"/>
            </p:cNvSpPr>
            <p:nvPr/>
          </p:nvSpPr>
          <p:spPr bwMode="auto">
            <a:xfrm>
              <a:off x="3002137" y="1190285"/>
              <a:ext cx="2329591" cy="10479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1.</a:t>
              </a: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分数化成小数的方法</a:t>
              </a: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运用分数与除法的关系</a:t>
              </a: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用分子除以分母。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2.</a:t>
              </a: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小数化成分数的方法</a:t>
              </a: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先把小数改写成分母是</a:t>
              </a: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10,100,1000,…</a:t>
              </a: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的分数</a:t>
              </a:r>
              <a:r>
                <a:rPr lang="en-US" altLang="zh-CN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,</a:t>
              </a: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再约</a:t>
              </a:r>
              <a:endPara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成最简分数。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803811" y="2808243"/>
            <a:ext cx="7920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effectLst/>
                <a:latin typeface="+mn-ea"/>
                <a:cs typeface="Times New Roman" panose="02020603050405020304" pitchFamily="18" charset="0"/>
              </a:rPr>
              <a:t>0.6</a:t>
            </a:r>
            <a:endParaRPr lang="zh-CN" altLang="en-US" sz="2400" b="1" dirty="0">
              <a:latin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矩形 17"/>
              <p:cNvSpPr/>
              <p:nvPr/>
            </p:nvSpPr>
            <p:spPr>
              <a:xfrm>
                <a:off x="585466" y="2224563"/>
                <a:ext cx="1080120" cy="2975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575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000000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cs typeface="Times New Roman" panose="020206030504050203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zh-CN" altLang="zh-CN" sz="1800" b="1" dirty="0">
                  <a:solidFill>
                    <a:srgbClr val="000000"/>
                  </a:solidFill>
                  <a:effectLst/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466" y="2224563"/>
                <a:ext cx="1080120" cy="297517"/>
              </a:xfrm>
              <a:prstGeom prst="rect">
                <a:avLst/>
              </a:prstGeom>
              <a:blipFill>
                <a:blip r:embed="rId4"/>
                <a:stretch>
                  <a:fillRect t="-75510" b="-469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289643" y="2720777"/>
                <a:ext cx="1561646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643" y="2720777"/>
                <a:ext cx="1561646" cy="714683"/>
              </a:xfrm>
              <a:prstGeom prst="rect">
                <a:avLst/>
              </a:prstGeom>
              <a:blipFill>
                <a:blip r:embed="rId5"/>
                <a:stretch>
                  <a:fillRect l="-8203" b="-50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1217635" y="2080052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= 7÷20 = 0.35</a:t>
            </a:r>
            <a:endParaRPr lang="zh-CN" altLang="en-US" sz="24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11560" y="987574"/>
            <a:ext cx="24529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算一算。</a:t>
            </a:r>
            <a:endParaRPr lang="zh-CN" altLang="en-US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矩形 34"/>
              <p:cNvSpPr/>
              <p:nvPr/>
            </p:nvSpPr>
            <p:spPr>
              <a:xfrm>
                <a:off x="1272052" y="1655092"/>
                <a:ext cx="2160240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sz="2800" b="1" i="1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𝟎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35" name="矩形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2052" y="1655092"/>
                <a:ext cx="2160240" cy="714683"/>
              </a:xfrm>
              <a:prstGeom prst="rect">
                <a:avLst/>
              </a:prstGeom>
              <a:blipFill>
                <a:blip r:embed="rId2"/>
                <a:stretch>
                  <a:fillRect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矩形 35"/>
              <p:cNvSpPr/>
              <p:nvPr/>
            </p:nvSpPr>
            <p:spPr>
              <a:xfrm>
                <a:off x="4457314" y="1785243"/>
                <a:ext cx="2160240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altLang="zh-CN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36" name="矩形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314" y="1785243"/>
                <a:ext cx="2160240" cy="6705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矩形 36"/>
              <p:cNvSpPr/>
              <p:nvPr/>
            </p:nvSpPr>
            <p:spPr>
              <a:xfrm>
                <a:off x="585797" y="2786776"/>
                <a:ext cx="2160240" cy="6685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altLang="zh-CN" sz="2000" b="1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zh-CN" altLang="zh-C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37" name="矩形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797" y="2786776"/>
                <a:ext cx="2160240" cy="6685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矩形 37"/>
              <p:cNvSpPr/>
              <p:nvPr/>
            </p:nvSpPr>
            <p:spPr>
              <a:xfrm>
                <a:off x="5215603" y="2820955"/>
                <a:ext cx="2160240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38" name="矩形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5603" y="2820955"/>
                <a:ext cx="2160240" cy="714683"/>
              </a:xfrm>
              <a:prstGeom prst="rect">
                <a:avLst/>
              </a:prstGeom>
              <a:blipFill>
                <a:blip r:embed="rId5"/>
                <a:stretch>
                  <a:fillRect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" name="矩形 38"/>
              <p:cNvSpPr/>
              <p:nvPr/>
            </p:nvSpPr>
            <p:spPr>
              <a:xfrm>
                <a:off x="1200044" y="3749560"/>
                <a:ext cx="2160240" cy="7211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39" name="矩形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0044" y="3749560"/>
                <a:ext cx="2160240" cy="721159"/>
              </a:xfrm>
              <a:prstGeom prst="rect">
                <a:avLst/>
              </a:prstGeom>
              <a:blipFill>
                <a:blip r:embed="rId6"/>
                <a:stretch>
                  <a:fillRect b="-5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矩形 39"/>
              <p:cNvSpPr/>
              <p:nvPr/>
            </p:nvSpPr>
            <p:spPr>
              <a:xfrm>
                <a:off x="5093319" y="3806380"/>
                <a:ext cx="2160240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chemeClr val="tx1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0" name="矩形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319" y="3806380"/>
                <a:ext cx="2160240" cy="714683"/>
              </a:xfrm>
              <a:prstGeom prst="rect">
                <a:avLst/>
              </a:prstGeom>
              <a:blipFill>
                <a:blip r:embed="rId7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矩形 40"/>
              <p:cNvSpPr/>
              <p:nvPr/>
            </p:nvSpPr>
            <p:spPr>
              <a:xfrm>
                <a:off x="1573709" y="1702343"/>
                <a:ext cx="1858583" cy="6127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1" name="矩形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3709" y="1702343"/>
                <a:ext cx="1858583" cy="6127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矩形 41"/>
              <p:cNvSpPr/>
              <p:nvPr/>
            </p:nvSpPr>
            <p:spPr>
              <a:xfrm>
                <a:off x="2742586" y="1686319"/>
                <a:ext cx="1049746" cy="6127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2" name="矩形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2586" y="1686319"/>
                <a:ext cx="1049746" cy="6127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矩形 44"/>
              <p:cNvSpPr/>
              <p:nvPr/>
            </p:nvSpPr>
            <p:spPr>
              <a:xfrm>
                <a:off x="5428966" y="1793939"/>
                <a:ext cx="1858583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en-US" altLang="zh-CN" sz="1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5" name="矩形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8966" y="1793939"/>
                <a:ext cx="1858583" cy="61093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矩形 45"/>
              <p:cNvSpPr/>
              <p:nvPr/>
            </p:nvSpPr>
            <p:spPr>
              <a:xfrm>
                <a:off x="6669851" y="1793939"/>
                <a:ext cx="1049746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6" name="矩形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9851" y="1793939"/>
                <a:ext cx="1049746" cy="61093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矩形 46"/>
              <p:cNvSpPr/>
              <p:nvPr/>
            </p:nvSpPr>
            <p:spPr>
              <a:xfrm>
                <a:off x="1618001" y="2787774"/>
                <a:ext cx="1858583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7" name="矩形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8001" y="2787774"/>
                <a:ext cx="1858583" cy="61093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矩形 47"/>
              <p:cNvSpPr/>
              <p:nvPr/>
            </p:nvSpPr>
            <p:spPr>
              <a:xfrm>
                <a:off x="2800503" y="2787774"/>
                <a:ext cx="1049746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8" name="矩形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0503" y="2787774"/>
                <a:ext cx="1049746" cy="61093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矩形 48"/>
              <p:cNvSpPr/>
              <p:nvPr/>
            </p:nvSpPr>
            <p:spPr>
              <a:xfrm>
                <a:off x="5411428" y="2851824"/>
                <a:ext cx="1858583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9" name="矩形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1428" y="2851824"/>
                <a:ext cx="1858583" cy="61279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矩形 49"/>
              <p:cNvSpPr/>
              <p:nvPr/>
            </p:nvSpPr>
            <p:spPr>
              <a:xfrm>
                <a:off x="6614129" y="2835824"/>
                <a:ext cx="1049746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𝟏𝟖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50" name="矩形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4129" y="2835824"/>
                <a:ext cx="1049746" cy="61093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矩形 50"/>
              <p:cNvSpPr/>
              <p:nvPr/>
            </p:nvSpPr>
            <p:spPr>
              <a:xfrm>
                <a:off x="1501701" y="3787711"/>
                <a:ext cx="1858583" cy="6165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51" name="矩形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1701" y="3787711"/>
                <a:ext cx="1858583" cy="61651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矩形 51"/>
              <p:cNvSpPr/>
              <p:nvPr/>
            </p:nvSpPr>
            <p:spPr>
              <a:xfrm>
                <a:off x="2742586" y="3787711"/>
                <a:ext cx="1049746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52" name="矩形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2586" y="3787711"/>
                <a:ext cx="1049746" cy="610936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矩形 52"/>
              <p:cNvSpPr/>
              <p:nvPr/>
            </p:nvSpPr>
            <p:spPr>
              <a:xfrm>
                <a:off x="5394976" y="3841806"/>
                <a:ext cx="1858583" cy="618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53" name="矩形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76" y="3841806"/>
                <a:ext cx="1858583" cy="618311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矩形 53"/>
              <p:cNvSpPr/>
              <p:nvPr/>
            </p:nvSpPr>
            <p:spPr>
              <a:xfrm>
                <a:off x="6614129" y="3841806"/>
                <a:ext cx="1049746" cy="6127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𝟐𝟔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54" name="矩形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4129" y="3841806"/>
                <a:ext cx="1049746" cy="6127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矩形 27"/>
              <p:cNvSpPr/>
              <p:nvPr/>
            </p:nvSpPr>
            <p:spPr>
              <a:xfrm>
                <a:off x="7139917" y="3837249"/>
                <a:ext cx="1049746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𝟏𝟑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28" name="矩形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9917" y="3837249"/>
                <a:ext cx="1049746" cy="612796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图片 2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39552" y="339502"/>
            <a:ext cx="67778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下面是某班寒假读书情况统计表。</a:t>
            </a:r>
            <a:endParaRPr lang="zh-CN" altLang="en-US" sz="3200" b="1" dirty="0"/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853647"/>
              </p:ext>
            </p:extLst>
          </p:nvPr>
        </p:nvGraphicFramePr>
        <p:xfrm>
          <a:off x="107504" y="1016331"/>
          <a:ext cx="878497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读</a:t>
                      </a:r>
                      <a:r>
                        <a:rPr lang="en-US" altLang="zh-CN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本书的人数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读</a:t>
                      </a:r>
                      <a:r>
                        <a:rPr lang="en-US" altLang="zh-CN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本书的人数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读</a:t>
                      </a:r>
                      <a:r>
                        <a:rPr lang="en-US" altLang="zh-CN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本书的人数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读</a:t>
                      </a:r>
                      <a:r>
                        <a:rPr lang="en-US" altLang="zh-CN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本书以上的人数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851">
                <a:tc>
                  <a:txBody>
                    <a:bodyPr/>
                    <a:lstStyle/>
                    <a:p>
                      <a:r>
                        <a:rPr lang="zh-CN" altLang="en-US" b="1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占全班人数的几分之几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chemeClr val="tx1"/>
                        </a:solidFill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5" name="矩形 14"/>
              <p:cNvSpPr/>
              <p:nvPr/>
            </p:nvSpPr>
            <p:spPr>
              <a:xfrm>
                <a:off x="1979712" y="1349520"/>
                <a:ext cx="622286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>
                              <a:latin typeface="Cambria Math"/>
                              <a:cs typeface="Times New Roman" panose="020206030504050203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+mn-ea"/>
                </a:endParaRPr>
              </a:p>
            </p:txBody>
          </p:sp>
        </mc:Choice>
        <mc:Fallback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349520"/>
                <a:ext cx="622286" cy="67056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矩形 27"/>
              <p:cNvSpPr/>
              <p:nvPr/>
            </p:nvSpPr>
            <p:spPr>
              <a:xfrm>
                <a:off x="3805698" y="1350930"/>
                <a:ext cx="468398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+mn-ea"/>
                </a:endParaRPr>
              </a:p>
            </p:txBody>
          </p:sp>
        </mc:Choice>
        <mc:Fallback>
          <p:sp>
            <p:nvSpPr>
              <p:cNvPr id="28" name="矩形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5698" y="1350930"/>
                <a:ext cx="468398" cy="6685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矩形 28"/>
              <p:cNvSpPr/>
              <p:nvPr/>
            </p:nvSpPr>
            <p:spPr>
              <a:xfrm>
                <a:off x="5513267" y="1350930"/>
                <a:ext cx="468398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/>
                              <a:cs typeface="Times New Roman" panose="020206030504050203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+mn-ea"/>
                </a:endParaRPr>
              </a:p>
            </p:txBody>
          </p:sp>
        </mc:Choice>
        <mc:Fallback>
          <p:sp>
            <p:nvSpPr>
              <p:cNvPr id="29" name="矩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267" y="1350930"/>
                <a:ext cx="468398" cy="67056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矩形 29"/>
              <p:cNvSpPr/>
              <p:nvPr/>
            </p:nvSpPr>
            <p:spPr>
              <a:xfrm>
                <a:off x="7406098" y="1349520"/>
                <a:ext cx="622286" cy="6705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latin typeface="Cambria Math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0" smtClean="0">
                              <a:latin typeface="Cambria Math"/>
                              <a:cs typeface="Times New Roman" panose="020206030504050203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+mn-ea"/>
                </a:endParaRPr>
              </a:p>
            </p:txBody>
          </p:sp>
        </mc:Choice>
        <mc:Fallback>
          <p:sp>
            <p:nvSpPr>
              <p:cNvPr id="30" name="矩形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6098" y="1349520"/>
                <a:ext cx="622286" cy="67050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矩形 30"/>
          <p:cNvSpPr/>
          <p:nvPr/>
        </p:nvSpPr>
        <p:spPr>
          <a:xfrm>
            <a:off x="721531" y="2128398"/>
            <a:ext cx="80762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）读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本书和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本书的人数之和占全班人数的几分之几？</a:t>
            </a:r>
            <a:endParaRPr lang="zh-CN" altLang="en-US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矩形 31"/>
              <p:cNvSpPr/>
              <p:nvPr/>
            </p:nvSpPr>
            <p:spPr>
              <a:xfrm>
                <a:off x="1210735" y="2669014"/>
                <a:ext cx="2160240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rgbClr val="FF0000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735" y="2669014"/>
                <a:ext cx="2160240" cy="714683"/>
              </a:xfrm>
              <a:prstGeom prst="rect">
                <a:avLst/>
              </a:prstGeom>
              <a:blipFill>
                <a:blip r:embed="rId6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矩形 32"/>
              <p:cNvSpPr/>
              <p:nvPr/>
            </p:nvSpPr>
            <p:spPr>
              <a:xfrm>
                <a:off x="1464405" y="2601593"/>
                <a:ext cx="1858583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3" name="矩形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4405" y="2601593"/>
                <a:ext cx="1858583" cy="7861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矩形 33"/>
              <p:cNvSpPr/>
              <p:nvPr/>
            </p:nvSpPr>
            <p:spPr>
              <a:xfrm>
                <a:off x="2880076" y="2601593"/>
                <a:ext cx="888305" cy="7936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4" name="矩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0076" y="2601593"/>
                <a:ext cx="888305" cy="79367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组合 17"/>
          <p:cNvGrpSpPr/>
          <p:nvPr/>
        </p:nvGrpSpPr>
        <p:grpSpPr>
          <a:xfrm>
            <a:off x="1050373" y="3160211"/>
            <a:ext cx="6994222" cy="793679"/>
            <a:chOff x="973684" y="3512673"/>
            <a:chExt cx="6994222" cy="79367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矩形 36"/>
                <p:cNvSpPr/>
                <p:nvPr/>
              </p:nvSpPr>
              <p:spPr>
                <a:xfrm>
                  <a:off x="7172591" y="3512673"/>
                  <a:ext cx="444153" cy="79367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sz="2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𝟔</m:t>
                            </m:r>
                          </m:den>
                        </m:f>
                      </m:oMath>
                    </m:oMathPara>
                  </a14:m>
                  <a:endParaRPr lang="zh-CN" altLang="en-US" sz="2400" b="1" dirty="0">
                    <a:solidFill>
                      <a:srgbClr val="FF0000"/>
                    </a:solidFill>
                    <a:latin typeface="+mn-ea"/>
                  </a:endParaRPr>
                </a:p>
              </p:txBody>
            </p:sp>
          </mc:Choice>
          <mc:Fallback>
            <p:sp>
              <p:nvSpPr>
                <p:cNvPr id="37" name="矩形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2591" y="3512673"/>
                  <a:ext cx="444153" cy="79367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矩形 37"/>
            <p:cNvSpPr/>
            <p:nvPr/>
          </p:nvSpPr>
          <p:spPr>
            <a:xfrm>
              <a:off x="973684" y="3717166"/>
              <a:ext cx="69942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答：读</a:t>
              </a: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本书和</a:t>
              </a: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本书的人数之和占全班人数的  。</a:t>
              </a:r>
              <a:endParaRPr lang="zh-CN" altLang="en-US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721531" y="3808675"/>
            <a:ext cx="65277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）请你再提出两个数学问题，并尝试解答。</a:t>
            </a:r>
            <a:endParaRPr lang="zh-CN" altLang="en-US" sz="2400" b="1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8BEF4B5-83B2-4B70-B5AA-6BDA5D9B1B2F}"/>
              </a:ext>
            </a:extLst>
          </p:cNvPr>
          <p:cNvSpPr/>
          <p:nvPr/>
        </p:nvSpPr>
        <p:spPr>
          <a:xfrm>
            <a:off x="2290855" y="4227815"/>
            <a:ext cx="26411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答案不唯一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9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48941" y="339502"/>
            <a:ext cx="5596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算一算，与同伴交流你的算法。</a:t>
            </a:r>
            <a:endParaRPr lang="zh-CN" alt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矩形 28"/>
              <p:cNvSpPr/>
              <p:nvPr/>
            </p:nvSpPr>
            <p:spPr>
              <a:xfrm>
                <a:off x="629073" y="915566"/>
                <a:ext cx="1638011" cy="9309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  <m:r>
                      <m:rPr>
                        <m:nor/>
                      </m:rPr>
                      <a:rPr lang="en-US" altLang="zh-CN" sz="2400" b="1" smtClean="0">
                        <a:solidFill>
                          <a:schemeClr val="tx1"/>
                        </a:solidFill>
                        <a:latin typeface="+mn-ea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zh-CN" altLang="zh-CN" sz="2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+mn-e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>
                        <a:latin typeface="+mn-ea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CN" sz="2400" b="1" i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zh-CN" altLang="zh-CN" sz="28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9" name="矩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73" y="915566"/>
                <a:ext cx="1638011" cy="93096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矩形 30"/>
              <p:cNvSpPr/>
              <p:nvPr/>
            </p:nvSpPr>
            <p:spPr>
              <a:xfrm>
                <a:off x="466207" y="1678032"/>
                <a:ext cx="1709936" cy="9007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 </a:t>
                </a:r>
                <a:endParaRPr lang="zh-CN" altLang="zh-CN" sz="2400" b="1" dirty="0">
                  <a:solidFill>
                    <a:srgbClr val="FF0000"/>
                  </a:solidFill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矩形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207" y="1678032"/>
                <a:ext cx="1709936" cy="900759"/>
              </a:xfrm>
              <a:prstGeom prst="rect">
                <a:avLst/>
              </a:prstGeom>
              <a:blipFill rotWithShape="1">
                <a:blip r:embed="rId3"/>
                <a:stretch>
                  <a:fillRect l="-53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矩形 31"/>
              <p:cNvSpPr/>
              <p:nvPr/>
            </p:nvSpPr>
            <p:spPr>
              <a:xfrm>
                <a:off x="447683" y="2543809"/>
                <a:ext cx="1483522" cy="6258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683" y="2543809"/>
                <a:ext cx="1483522" cy="625812"/>
              </a:xfrm>
              <a:prstGeom prst="rect">
                <a:avLst/>
              </a:prstGeom>
              <a:blipFill rotWithShape="1">
                <a:blip r:embed="rId4"/>
                <a:stretch>
                  <a:fillRect l="-6148"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矩形 33"/>
              <p:cNvSpPr/>
              <p:nvPr/>
            </p:nvSpPr>
            <p:spPr>
              <a:xfrm>
                <a:off x="2419700" y="1147982"/>
                <a:ext cx="2267795" cy="6258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2400" b="1" dirty="0">
                    <a:solidFill>
                      <a:schemeClr val="tx1"/>
                    </a:solidFill>
                    <a:latin typeface="+mn-ea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latin typeface="Cambria Math"/>
                            <a:cs typeface="Times New Roman" panose="02020603050405020304" pitchFamily="18" charset="0"/>
                          </a:rPr>
                          <m:t>𝟏𝟕</m:t>
                        </m:r>
                      </m:num>
                      <m:den>
                        <m:r>
                          <a:rPr lang="en-US" altLang="zh-CN" sz="2400" b="1" i="0" smtClean="0">
                            <a:latin typeface="Cambria Math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  <m:r>
                      <m:rPr>
                        <m:nor/>
                      </m:rPr>
                      <a:rPr lang="en-US" altLang="zh-CN" sz="2400" b="1" smtClean="0">
                        <a:solidFill>
                          <a:schemeClr val="tx1"/>
                        </a:solidFill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+mn-e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CN" sz="2400" b="1" i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4" name="矩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9700" y="1147982"/>
                <a:ext cx="2267795" cy="62581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矩形 38"/>
              <p:cNvSpPr/>
              <p:nvPr/>
            </p:nvSpPr>
            <p:spPr>
              <a:xfrm>
                <a:off x="4611929" y="1147534"/>
                <a:ext cx="1874888" cy="6258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2400" b="1" dirty="0">
                    <a:solidFill>
                      <a:schemeClr val="tx1"/>
                    </a:solidFill>
                    <a:latin typeface="+mn-ea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latin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smtClean="0">
                            <a:latin typeface="Cambria Math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  <m:r>
                      <m:rPr>
                        <m:nor/>
                      </m:rPr>
                      <a:rPr lang="en-US" altLang="zh-CN" sz="2400" b="1" smtClean="0">
                        <a:solidFill>
                          <a:schemeClr val="tx1"/>
                        </a:solidFill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+mn-ea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9" name="矩形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929" y="1147534"/>
                <a:ext cx="1874888" cy="625877"/>
              </a:xfrm>
              <a:prstGeom prst="rect">
                <a:avLst/>
              </a:prstGeom>
              <a:blipFill rotWithShape="1">
                <a:blip r:embed="rId6"/>
                <a:stretch>
                  <a:fillRect t="-8738" b="-106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矩形 39"/>
              <p:cNvSpPr/>
              <p:nvPr/>
            </p:nvSpPr>
            <p:spPr>
              <a:xfrm>
                <a:off x="6772466" y="1064676"/>
                <a:ext cx="1874888" cy="6258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b="1" i="0" smtClean="0">
                        <a:latin typeface="Cambria Math"/>
                      </a:rPr>
                      <m:t>𝟏</m:t>
                    </m:r>
                    <m:r>
                      <a:rPr lang="en-US" altLang="zh-CN" sz="2000" b="1" i="0" smtClean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altLang="zh-CN" sz="2400" b="1"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altLang="zh-CN" sz="2400" b="1" dirty="0">
                    <a:latin typeface="+mn-e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  <m:r>
                      <a:rPr lang="en-US" altLang="zh-CN" sz="2400" b="1" i="0" smtClean="0">
                        <a:solidFill>
                          <a:schemeClr val="tx1"/>
                        </a:solidFill>
                        <a:effectLst/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CN" sz="2400" b="1"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US" altLang="zh-CN" sz="2400" b="1" dirty="0">
                    <a:latin typeface="+mn-e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>
                            <a:latin typeface="Cambria Math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400" b="1" i="0">
                            <a:latin typeface="Cambria Math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</m:oMath>
                </a14:m>
                <a:endParaRPr lang="zh-CN" altLang="en-US" sz="24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40" name="矩形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2466" y="1064676"/>
                <a:ext cx="1874888" cy="62581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矩形 41"/>
              <p:cNvSpPr/>
              <p:nvPr/>
            </p:nvSpPr>
            <p:spPr>
              <a:xfrm>
                <a:off x="2509806" y="1830175"/>
                <a:ext cx="2267795" cy="6240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𝟏𝟕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  <m:r>
                      <m:rPr>
                        <m:nor/>
                      </m:rPr>
                      <a:rPr lang="en-US" altLang="zh-CN" sz="2400" b="1" smtClean="0">
                        <a:solidFill>
                          <a:srgbClr val="FF0000"/>
                        </a:solidFill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400" b="1">
                        <a:solidFill>
                          <a:srgbClr val="FF0000"/>
                        </a:solidFill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CN" sz="2400" b="1" i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2" name="矩形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806" y="1830175"/>
                <a:ext cx="2267795" cy="624082"/>
              </a:xfrm>
              <a:prstGeom prst="rect">
                <a:avLst/>
              </a:prstGeom>
              <a:blipFill rotWithShape="1">
                <a:blip r:embed="rId8"/>
                <a:stretch>
                  <a:fillRect l="-4301"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矩形 42"/>
              <p:cNvSpPr/>
              <p:nvPr/>
            </p:nvSpPr>
            <p:spPr>
              <a:xfrm>
                <a:off x="2473648" y="2595774"/>
                <a:ext cx="2267795" cy="6240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  <m:r>
                      <m:rPr>
                        <m:nor/>
                      </m:rPr>
                      <a:rPr lang="en-US" altLang="zh-CN" sz="2400" b="1" smtClean="0">
                        <a:solidFill>
                          <a:srgbClr val="FF0000"/>
                        </a:solidFill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3" name="矩形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3648" y="2595774"/>
                <a:ext cx="2267795" cy="624082"/>
              </a:xfrm>
              <a:prstGeom prst="rect">
                <a:avLst/>
              </a:prstGeom>
              <a:blipFill rotWithShape="1">
                <a:blip r:embed="rId9"/>
                <a:stretch>
                  <a:fillRect l="-4301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矩形 43"/>
              <p:cNvSpPr/>
              <p:nvPr/>
            </p:nvSpPr>
            <p:spPr>
              <a:xfrm>
                <a:off x="2469923" y="3205741"/>
                <a:ext cx="2267795" cy="6230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𝟏𝟐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4" name="矩形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9923" y="3205741"/>
                <a:ext cx="2267795" cy="623056"/>
              </a:xfrm>
              <a:prstGeom prst="rect">
                <a:avLst/>
              </a:prstGeom>
              <a:blipFill rotWithShape="1">
                <a:blip r:embed="rId10"/>
                <a:stretch>
                  <a:fillRect l="-4032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矩形 44"/>
              <p:cNvSpPr/>
              <p:nvPr/>
            </p:nvSpPr>
            <p:spPr>
              <a:xfrm>
                <a:off x="2476455" y="3758607"/>
                <a:ext cx="2267795" cy="6258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5" name="矩形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455" y="3758607"/>
                <a:ext cx="2267795" cy="625812"/>
              </a:xfrm>
              <a:prstGeom prst="rect">
                <a:avLst/>
              </a:prstGeom>
              <a:blipFill rotWithShape="1">
                <a:blip r:embed="rId11"/>
                <a:stretch>
                  <a:fillRect l="-4032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矩形 45"/>
              <p:cNvSpPr/>
              <p:nvPr/>
            </p:nvSpPr>
            <p:spPr>
              <a:xfrm>
                <a:off x="4687495" y="1868540"/>
                <a:ext cx="1874888" cy="6312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𝟑𝟎</m:t>
                        </m:r>
                      </m:den>
                    </m:f>
                    <m:r>
                      <m:rPr>
                        <m:nor/>
                      </m:rPr>
                      <a:rPr lang="en-US" altLang="zh-CN" sz="2400" b="1" smtClean="0">
                        <a:solidFill>
                          <a:srgbClr val="FF0000"/>
                        </a:solidFill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𝟑𝟎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𝟏𝟓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𝟑𝟎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6" name="矩形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7495" y="1868540"/>
                <a:ext cx="1874888" cy="631263"/>
              </a:xfrm>
              <a:prstGeom prst="rect">
                <a:avLst/>
              </a:prstGeom>
              <a:blipFill rotWithShape="1">
                <a:blip r:embed="rId12"/>
                <a:stretch>
                  <a:fillRect l="-5195" t="-7767" b="-116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矩形 47"/>
              <p:cNvSpPr/>
              <p:nvPr/>
            </p:nvSpPr>
            <p:spPr>
              <a:xfrm>
                <a:off x="4687495" y="2589647"/>
                <a:ext cx="1874888" cy="6312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𝟏𝟗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𝟑𝟎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𝟏𝟓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𝟑𝟎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8" name="矩形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7495" y="2589647"/>
                <a:ext cx="1874888" cy="631263"/>
              </a:xfrm>
              <a:prstGeom prst="rect">
                <a:avLst/>
              </a:prstGeom>
              <a:blipFill rotWithShape="1">
                <a:blip r:embed="rId13"/>
                <a:stretch>
                  <a:fillRect l="-5195" t="-7767" b="-116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矩形 48"/>
              <p:cNvSpPr/>
              <p:nvPr/>
            </p:nvSpPr>
            <p:spPr>
              <a:xfrm>
                <a:off x="4704547" y="3186517"/>
                <a:ext cx="1874888" cy="6222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𝟑𝟒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𝟑𝟎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9" name="矩形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4547" y="3186517"/>
                <a:ext cx="1874888" cy="622222"/>
              </a:xfrm>
              <a:prstGeom prst="rect">
                <a:avLst/>
              </a:prstGeom>
              <a:blipFill rotWithShape="1">
                <a:blip r:embed="rId14"/>
                <a:stretch>
                  <a:fillRect l="-5212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矩形 49"/>
              <p:cNvSpPr/>
              <p:nvPr/>
            </p:nvSpPr>
            <p:spPr>
              <a:xfrm>
                <a:off x="4704547" y="3751625"/>
                <a:ext cx="1874888" cy="6258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=</a:t>
                </a:r>
                <a:r>
                  <a:rPr lang="en-US" altLang="zh-CN" sz="18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𝟏𝟓</m:t>
                        </m:r>
                      </m:den>
                    </m:f>
                  </m:oMath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50" name="矩形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4547" y="3751625"/>
                <a:ext cx="1874888" cy="625877"/>
              </a:xfrm>
              <a:prstGeom prst="rect">
                <a:avLst/>
              </a:prstGeom>
              <a:blipFill rotWithShape="1">
                <a:blip r:embed="rId15"/>
                <a:stretch>
                  <a:fillRect l="-5212"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矩形 50"/>
              <p:cNvSpPr/>
              <p:nvPr/>
            </p:nvSpPr>
            <p:spPr>
              <a:xfrm>
                <a:off x="6608754" y="1763728"/>
                <a:ext cx="2254755" cy="6240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2000" b="1" i="0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m:rPr>
                        <m:nor/>
                      </m:rPr>
                      <a:rPr lang="en-US" altLang="zh-CN" sz="2400" b="1">
                        <a:solidFill>
                          <a:srgbClr val="FF0000"/>
                        </a:solidFill>
                        <a:latin typeface="+mn-ea"/>
                        <a:cs typeface="Times New Roman" panose="02020603050405020304" pitchFamily="18" charset="0"/>
                      </a:rPr>
                      <m:t>−</m:t>
                    </m:r>
                    <m:r>
                      <a:rPr lang="zh-CN" altLang="en-US" sz="2400" b="1" i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（</m:t>
                    </m:r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0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  <m:r>
                      <a:rPr lang="en-US" altLang="zh-CN" sz="2400" b="1" i="0" smtClean="0">
                        <a:solidFill>
                          <a:srgbClr val="FF0000"/>
                        </a:solidFill>
                        <a:effectLst/>
                        <a:latin typeface="Cambria Math"/>
                        <a:cs typeface="Times New Roman" panose="02020603050405020304" pitchFamily="18" charset="0"/>
                      </a:rPr>
                      <m:t>  </m:t>
                    </m:r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</a:rPr>
                  <a:t>+</a:t>
                </a:r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400" b="1" i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𝟗</m:t>
                        </m:r>
                      </m:den>
                    </m:f>
                    <m:r>
                      <a:rPr lang="zh-CN" altLang="en-US" sz="2400" b="1" i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）</m:t>
                    </m:r>
                  </m:oMath>
                </a14:m>
                <a:endParaRPr lang="zh-CN" altLang="en-US" sz="24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51" name="矩形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754" y="1763728"/>
                <a:ext cx="2254755" cy="624017"/>
              </a:xfrm>
              <a:prstGeom prst="rect">
                <a:avLst/>
              </a:prstGeom>
              <a:blipFill rotWithShape="1">
                <a:blip r:embed="rId16"/>
                <a:stretch>
                  <a:fillRect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矩形 51"/>
              <p:cNvSpPr/>
              <p:nvPr/>
            </p:nvSpPr>
            <p:spPr>
              <a:xfrm>
                <a:off x="6645993" y="2445921"/>
                <a:ext cx="225475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0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zh-CN" sz="20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  <m:r>
                        <m:rPr>
                          <m:nor/>
                        </m:rPr>
                        <a:rPr lang="en-US" altLang="zh-CN" sz="2000" b="1" smtClean="0">
                          <a:solidFill>
                            <a:srgbClr val="FF0000"/>
                          </a:solidFill>
                          <a:latin typeface="+mn-ea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CN" sz="2000" b="1">
                          <a:solidFill>
                            <a:srgbClr val="FF0000"/>
                          </a:solidFill>
                          <a:latin typeface="+mn-ea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CN" sz="2000" b="1" i="0" smtClean="0">
                          <a:solidFill>
                            <a:srgbClr val="FF0000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𝟏</m:t>
                      </m:r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52" name="矩形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993" y="2445921"/>
                <a:ext cx="2254755" cy="400110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矩形 52"/>
              <p:cNvSpPr/>
              <p:nvPr/>
            </p:nvSpPr>
            <p:spPr>
              <a:xfrm>
                <a:off x="6636000" y="2900758"/>
                <a:ext cx="225475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0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zh-CN" sz="20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53" name="矩形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6000" y="2900758"/>
                <a:ext cx="2254755" cy="400110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" name="文本框 1"/>
          <p:cNvSpPr txBox="1"/>
          <p:nvPr/>
        </p:nvSpPr>
        <p:spPr>
          <a:xfrm>
            <a:off x="530225" y="3220085"/>
            <a:ext cx="4140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b="1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</a:rPr>
              <a:t>=2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42" grpId="0"/>
      <p:bldP spid="43" grpId="0"/>
      <p:bldP spid="44" grpId="0"/>
      <p:bldP spid="45" grpId="0"/>
      <p:bldP spid="46" grpId="0"/>
      <p:bldP spid="48" grpId="0"/>
      <p:bldP spid="49" grpId="0"/>
      <p:bldP spid="50" grpId="0"/>
      <p:bldP spid="51" grpId="0"/>
      <p:bldP spid="52" grpId="0"/>
      <p:bldP spid="53" grpId="0"/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67544" y="339502"/>
            <a:ext cx="630936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在尺子上标出各数大致的位置。</a:t>
            </a:r>
            <a:endParaRPr lang="zh-CN" altLang="en-US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776939" y="1420808"/>
                <a:ext cx="454389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39" y="1420808"/>
                <a:ext cx="454389" cy="78380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1834019" y="1420295"/>
                <a:ext cx="454389" cy="7848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4019" y="1420295"/>
                <a:ext cx="454389" cy="7848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3035741" y="1419622"/>
                <a:ext cx="454389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5741" y="1419622"/>
                <a:ext cx="454389" cy="7861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4422009" y="1462358"/>
                <a:ext cx="1084345" cy="8013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b="1" dirty="0">
                    <a:latin typeface="+mn-ea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32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2009" y="1462358"/>
                <a:ext cx="1084345" cy="801310"/>
              </a:xfrm>
              <a:prstGeom prst="rect">
                <a:avLst/>
              </a:prstGeom>
              <a:blipFill rotWithShape="1">
                <a:blip r:embed="rId5"/>
                <a:stretch>
                  <a:fillRect l="-11236" b="-30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5934177" y="1581878"/>
                <a:ext cx="45438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4177" y="1581878"/>
                <a:ext cx="454389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2667" r="-48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7374337" y="1581878"/>
                <a:ext cx="45438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  <m:r>
                        <a:rPr lang="en-US" altLang="zh-CN" sz="24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𝟎𝟖</m:t>
                      </m:r>
                    </m:oMath>
                  </m:oMathPara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4337" y="1581878"/>
                <a:ext cx="454389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4054" r="-891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27" name="图片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3528" y="2758502"/>
            <a:ext cx="8535140" cy="1322947"/>
          </a:xfrm>
          <a:prstGeom prst="rect">
            <a:avLst/>
          </a:prstGeom>
        </p:spPr>
      </p:pic>
      <p:cxnSp>
        <p:nvCxnSpPr>
          <p:cNvPr id="28" name="直接连接符 27"/>
          <p:cNvCxnSpPr/>
          <p:nvPr/>
        </p:nvCxnSpPr>
        <p:spPr>
          <a:xfrm>
            <a:off x="999724" y="2110430"/>
            <a:ext cx="1106349" cy="636988"/>
          </a:xfrm>
          <a:prstGeom prst="line">
            <a:avLst/>
          </a:prstGeom>
          <a:ln w="28575">
            <a:solidFill>
              <a:srgbClr val="FF0000">
                <a:alpha val="9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911606" y="2108053"/>
            <a:ext cx="1106349" cy="636988"/>
          </a:xfrm>
          <a:prstGeom prst="line">
            <a:avLst/>
          </a:prstGeom>
          <a:ln w="28575">
            <a:solidFill>
              <a:srgbClr val="FF0000">
                <a:alpha val="9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850180" y="2114784"/>
            <a:ext cx="2467592" cy="614443"/>
          </a:xfrm>
          <a:prstGeom prst="line">
            <a:avLst/>
          </a:prstGeom>
          <a:ln w="28575">
            <a:solidFill>
              <a:srgbClr val="FF0000">
                <a:alpha val="9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4837477" y="2095487"/>
            <a:ext cx="2536860" cy="619267"/>
          </a:xfrm>
          <a:prstGeom prst="line">
            <a:avLst/>
          </a:prstGeom>
          <a:ln w="28575">
            <a:solidFill>
              <a:srgbClr val="FF0000">
                <a:alpha val="9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1524629" y="2008931"/>
            <a:ext cx="4617282" cy="758779"/>
          </a:xfrm>
          <a:prstGeom prst="line">
            <a:avLst/>
          </a:prstGeom>
          <a:ln w="28575">
            <a:solidFill>
              <a:srgbClr val="FF0000">
                <a:alpha val="9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881155" y="1999723"/>
            <a:ext cx="6771868" cy="716043"/>
          </a:xfrm>
          <a:prstGeom prst="line">
            <a:avLst/>
          </a:prstGeom>
          <a:ln w="28575">
            <a:solidFill>
              <a:srgbClr val="FF0000">
                <a:alpha val="9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835436" y="277719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524629" y="2792254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140347" y="275850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012881" y="274268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446345" y="274709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1" grpId="0" animBg="1"/>
      <p:bldP spid="42" grpId="0" animBg="1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580936" y="339502"/>
            <a:ext cx="26581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森林医生。</a:t>
            </a:r>
            <a:endParaRPr lang="zh-CN" altLang="en-US" sz="3200" b="1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3015" y="1131590"/>
            <a:ext cx="1934565" cy="18754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矩形 32"/>
              <p:cNvSpPr/>
              <p:nvPr/>
            </p:nvSpPr>
            <p:spPr>
              <a:xfrm>
                <a:off x="1125216" y="1611138"/>
                <a:ext cx="1480880" cy="625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altLang="zh-CN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chemeClr val="tx1"/>
                    </a:solidFill>
                    <a:latin typeface="+mn-e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3" name="矩形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216" y="1611138"/>
                <a:ext cx="1480880" cy="625941"/>
              </a:xfrm>
              <a:prstGeom prst="rect">
                <a:avLst/>
              </a:prstGeom>
              <a:blipFill rotWithShape="1">
                <a:blip r:embed="rId4"/>
                <a:stretch>
                  <a:fillRect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36" name="图片 3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9446" y="1131590"/>
            <a:ext cx="1934565" cy="18754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矩形 36"/>
              <p:cNvSpPr/>
              <p:nvPr/>
            </p:nvSpPr>
            <p:spPr>
              <a:xfrm>
                <a:off x="2987824" y="1611138"/>
                <a:ext cx="1913342" cy="6258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zh-CN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chemeClr val="tx1"/>
                    </a:solidFill>
                    <a:latin typeface="+mn-e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7" name="矩形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1611138"/>
                <a:ext cx="1913342" cy="625877"/>
              </a:xfrm>
              <a:prstGeom prst="rect">
                <a:avLst/>
              </a:prstGeom>
              <a:blipFill rotWithShape="1">
                <a:blip r:embed="rId5"/>
                <a:stretch>
                  <a:fillRect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40" name="图片 3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40157" y="1131590"/>
            <a:ext cx="1662954" cy="18754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矩形 40"/>
              <p:cNvSpPr/>
              <p:nvPr/>
            </p:nvSpPr>
            <p:spPr>
              <a:xfrm>
                <a:off x="5393841" y="1611138"/>
                <a:ext cx="1480880" cy="6247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chemeClr val="tx1"/>
                    </a:solidFill>
                    <a:latin typeface="+mn-ea"/>
                  </a:rPr>
                  <a:t> =0.4</a:t>
                </a:r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1" name="矩形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3841" y="1611138"/>
                <a:ext cx="1480880" cy="624786"/>
              </a:xfrm>
              <a:prstGeom prst="rect">
                <a:avLst/>
              </a:prstGeom>
              <a:blipFill rotWithShape="1">
                <a:blip r:embed="rId6"/>
                <a:stretch>
                  <a:fillRect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42" name="图片 4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70796" y="1131590"/>
            <a:ext cx="1611037" cy="18754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矩形 42"/>
              <p:cNvSpPr/>
              <p:nvPr/>
            </p:nvSpPr>
            <p:spPr>
              <a:xfrm>
                <a:off x="6935874" y="1613863"/>
                <a:ext cx="1480880" cy="6117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altLang="zh-CN" sz="1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altLang="zh-CN" sz="1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  <m:r>
                        <a:rPr lang="en-US" altLang="zh-CN" sz="1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𝟎𝟔</m:t>
                      </m:r>
                      <m:r>
                        <a:rPr lang="en-US" altLang="zh-CN" sz="1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3" name="矩形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874" y="1613863"/>
                <a:ext cx="1480880" cy="61170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矩形 43"/>
              <p:cNvSpPr/>
              <p:nvPr/>
            </p:nvSpPr>
            <p:spPr>
              <a:xfrm>
                <a:off x="683568" y="3476355"/>
                <a:ext cx="1480880" cy="6313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4" name="矩形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476355"/>
                <a:ext cx="1480880" cy="631391"/>
              </a:xfrm>
              <a:prstGeom prst="rect">
                <a:avLst/>
              </a:prstGeom>
              <a:blipFill rotWithShape="1">
                <a:blip r:embed="rId8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矩形 44"/>
              <p:cNvSpPr/>
              <p:nvPr/>
            </p:nvSpPr>
            <p:spPr>
              <a:xfrm>
                <a:off x="2767333" y="3476355"/>
                <a:ext cx="1805194" cy="6258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𝟏𝟑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endParaRPr lang="zh-CN" altLang="en-US" sz="24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5" name="矩形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7333" y="3476355"/>
                <a:ext cx="1805194" cy="625877"/>
              </a:xfrm>
              <a:prstGeom prst="rect">
                <a:avLst/>
              </a:prstGeom>
              <a:blipFill rotWithShape="1">
                <a:blip r:embed="rId9"/>
                <a:stretch>
                  <a:fillRect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矩形 45"/>
              <p:cNvSpPr/>
              <p:nvPr/>
            </p:nvSpPr>
            <p:spPr>
              <a:xfrm>
                <a:off x="4804886" y="3477413"/>
                <a:ext cx="2130987" cy="6247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+mn-ea"/>
                  </a:rPr>
                  <a:t> =</a:t>
                </a:r>
                <a:r>
                  <a:rPr lang="en-US" altLang="zh-CN" sz="1800" b="1" dirty="0">
                    <a:solidFill>
                      <a:srgbClr val="FF0000"/>
                    </a:solidFill>
                    <a:latin typeface="+mn-ea"/>
                  </a:rPr>
                  <a:t>4÷9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1" dirty="0">
                        <a:solidFill>
                          <a:srgbClr val="FF0000"/>
                        </a:solidFill>
                        <a:latin typeface="+mn-ea"/>
                      </a:rPr>
                      <m:t>≈</m:t>
                    </m:r>
                  </m:oMath>
                </a14:m>
                <a:r>
                  <a:rPr lang="en-US" altLang="zh-CN" sz="1800" b="1" dirty="0">
                    <a:solidFill>
                      <a:srgbClr val="FF0000"/>
                    </a:solidFill>
                    <a:latin typeface="+mn-ea"/>
                  </a:rPr>
                  <a:t>0.44</a:t>
                </a:r>
                <a:endParaRPr lang="zh-CN" altLang="en-US" sz="1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6" name="矩形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4886" y="3477413"/>
                <a:ext cx="2130987" cy="624786"/>
              </a:xfrm>
              <a:prstGeom prst="rect">
                <a:avLst/>
              </a:prstGeom>
              <a:blipFill rotWithShape="1">
                <a:blip r:embed="rId10"/>
                <a:stretch>
                  <a:fillRect b="-38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矩形 47"/>
              <p:cNvSpPr/>
              <p:nvPr/>
            </p:nvSpPr>
            <p:spPr>
              <a:xfrm>
                <a:off x="6506438" y="3474687"/>
                <a:ext cx="2339752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𝟎𝟔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𝟏𝟎𝟎</m:t>
                          </m:r>
                        </m:den>
                      </m:f>
                      <m:r>
                        <a:rPr lang="en-US" altLang="zh-CN" sz="1800" b="1" i="1">
                          <a:solidFill>
                            <a:srgbClr val="FF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8" name="矩形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6438" y="3474687"/>
                <a:ext cx="2339752" cy="61279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4773" b="42958" l="58139" r="953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88" b="52269"/>
          <a:stretch>
            <a:fillRect/>
          </a:stretch>
        </p:blipFill>
        <p:spPr>
          <a:xfrm>
            <a:off x="2382323" y="2388338"/>
            <a:ext cx="688101" cy="675775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4773" b="42958" l="58139" r="953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88" b="52269"/>
          <a:stretch>
            <a:fillRect/>
          </a:stretch>
        </p:blipFill>
        <p:spPr>
          <a:xfrm>
            <a:off x="4316888" y="2316065"/>
            <a:ext cx="688101" cy="675775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4773" b="42958" l="58139" r="953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88" b="52269"/>
          <a:stretch>
            <a:fillRect/>
          </a:stretch>
        </p:blipFill>
        <p:spPr>
          <a:xfrm>
            <a:off x="6186180" y="2268655"/>
            <a:ext cx="688101" cy="675775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4773" b="42958" l="58139" r="953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88" b="52269"/>
          <a:stretch>
            <a:fillRect/>
          </a:stretch>
        </p:blipFill>
        <p:spPr>
          <a:xfrm>
            <a:off x="8037193" y="2278424"/>
            <a:ext cx="688101" cy="675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863</Words>
  <Application>Microsoft Office PowerPoint</Application>
  <PresentationFormat>全屏显示(16:9)</PresentationFormat>
  <Paragraphs>138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宋体</vt:lpstr>
      <vt:lpstr>新宋体</vt:lpstr>
      <vt:lpstr>Cambria Math</vt:lpstr>
      <vt:lpstr>Arial</vt:lpstr>
      <vt:lpstr>黑体</vt:lpstr>
      <vt:lpstr>楷体</vt:lpstr>
      <vt:lpstr>楷体_GB2312</vt:lpstr>
      <vt:lpstr>Calibri</vt:lpstr>
      <vt:lpstr>幼圆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5</cp:revision>
  <dcterms:created xsi:type="dcterms:W3CDTF">2017-03-17T02:28:00Z</dcterms:created>
  <dcterms:modified xsi:type="dcterms:W3CDTF">2019-10-17T09:32:52Z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